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71" r:id="rId16"/>
    <p:sldId id="268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446"/>
  </p:normalViewPr>
  <p:slideViewPr>
    <p:cSldViewPr snapToGrid="0">
      <p:cViewPr varScale="1">
        <p:scale>
          <a:sx n="94" d="100"/>
          <a:sy n="94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510F7-BFE2-5240-9CA7-AB4752924C0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3505B-43E9-5845-AE6D-BC1CCC52F2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37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-python.ru/tutorial/osnovnye-vstroennye-tipy-python/tip-dannyh-dict-slova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vblog.ru/vvedenie-v-potoki-v-pyth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python.org/3/library/queue.html" TargetMode="External"/><Relationship Id="rId4" Type="http://schemas.openxmlformats.org/officeDocument/2006/relationships/hyperlink" Target="https://realpython.com/intro-to-python-threading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-python.ru/standart-library/modul-heapq-python/realizatsija-ocheredi-prioritetov/" TargetMode="External"/><Relationship Id="rId7" Type="http://schemas.openxmlformats.org/officeDocument/2006/relationships/hyperlink" Target="https://docs-python.ru/tutorial/osnovnye-vstroennye-tipy-python/tip-dannyh-list-spisok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-python.ru/tutorial/osnovnye-vstroennye-tipy-python/tip-dannyh-tuple-kortezh/" TargetMode="External"/><Relationship Id="rId5" Type="http://schemas.openxmlformats.org/officeDocument/2006/relationships/hyperlink" Target="https://docs-python.ru/standart-library/modul-heapq-python/" TargetMode="External"/><Relationship Id="rId4" Type="http://schemas.openxmlformats.org/officeDocument/2006/relationships/hyperlink" Target="https://docs-python.ru/standart-library/modul-heapq-python/realizatsija-ocheredi-prioritetov/#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Допустим, мы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созда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 для предприятия систему онлайн-чатов с клиентами. В рабочее время клиенты заходят на сайт, и нам нужно с помощью списка отслеживать, в каком порядке зарегистрировавшиеся клиенты выстраиваются в последовательность. Тот, кто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вош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л на сайт первым, должен раньше остальных попасть к только что освободившемуся сотруднику службы поддержки. Следующий фрагмент кода показывает вариант реализации с использованием списков: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Для размещения данных мы используем объект «список» (</a:t>
            </a:r>
            <a:r>
              <a:rPr lang="en-US" dirty="0"/>
              <a:t>clients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).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Когда клиент заходит в систему, мы добавляем его в конец списка ожидания. Как только сотрудник освобождается, мы удаляем первого клиента из списка, вызывая </a:t>
            </a:r>
            <a:r>
              <a:rPr lang="en-US" dirty="0"/>
              <a:t>pop(0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).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Этот метод не только возвращает первый элемент в списке, но и удаляет его из списка.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928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Другим решением проблемы несопоставимых задач является создание класса-оболочки, который игнорирует элемент задачи и сравнивает только поле приоритета:</a:t>
            </a:r>
          </a:p>
          <a:p>
            <a:endParaRPr lang="ru-RU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Остальные проблемы вращаются вокруг нахождения ожидающей задачи и внесения изменений в ее приоритет или полного удаления. Поиск задачи может быть выполнен с помощью </a:t>
            </a:r>
            <a:r>
              <a:rPr lang="ru-RU" b="0" i="0" u="none" strike="noStrike" dirty="0">
                <a:solidFill>
                  <a:srgbClr val="007BFF"/>
                </a:solidFill>
                <a:effectLst/>
                <a:latin typeface="-apple-system"/>
                <a:hlinkClick r:id="rId3" tooltip="Словарь dict в Python."/>
              </a:rPr>
              <a:t>словаря</a:t>
            </a: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, указывающего на запись в очереди.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03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Удаление записи или изменение ее приоритета труднее, потому что это нарушит инварианты структуры кучи. Таким образом, возможное решение - пометить запись как удаленную и добавить новую запись с измененным приоритетом: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687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Стек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F0502020204030204" pitchFamily="34" charset="0"/>
              </a:rPr>
              <a:t> – это структура данных, в которой элементы хранятся в порядке поступления. Его еще часто называют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LIFO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F0502020204030204" pitchFamily="34" charset="0"/>
              </a:rPr>
              <a:t> (Last-In/First-Out).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F0502020204030204" pitchFamily="34" charset="0"/>
              </a:rPr>
              <a:t>Это отличается его от очереди, в которой элементы хранятся в порядке «первым пришел / первым обслужен» (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FIFO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F0502020204030204" pitchFamily="34" charset="0"/>
              </a:rPr>
              <a:t>).</a:t>
            </a:r>
            <a:b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F0502020204030204" pitchFamily="34" charset="0"/>
              </a:rPr>
            </a:br>
            <a:endParaRPr lang="en-US" b="0" i="0" u="none" strike="noStrike" dirty="0">
              <a:solidFill>
                <a:srgbClr val="444444"/>
              </a:solidFill>
              <a:effectLst/>
              <a:latin typeface="Open Sans" panose="020F0502020204030204" pitchFamily="34" charset="0"/>
            </a:endParaRP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Вероятно, проще всего понять стек, если вы представите сценарий использования, с которым вы, вероятно, знакомы: функция отмены (</a:t>
            </a:r>
            <a:r>
              <a:rPr lang="en-US" b="0" i="1" u="none" strike="noStrike" dirty="0">
                <a:solidFill>
                  <a:srgbClr val="444444"/>
                </a:solidFill>
                <a:effectLst/>
                <a:latin typeface="inherit"/>
              </a:rPr>
              <a:t>Undo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вашем редакторе.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2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Давайте представим, что вы редактируете вашу программу на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Python.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Сначала вы добавляете новую функцию. Это добавляет новый элемент в стек отмены: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16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Вы можете видеть, что в стеке теперь есть операция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Add Function.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После добавления функции вы удаляете слово из комментария. Это также добавляется в стек отмены: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4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Обратите внимание, как элемент «</a:t>
            </a:r>
            <a:r>
              <a:rPr lang="en-US" b="0" i="1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Delete Word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»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помещается на вершину стека. Наконец, вы делаете отступ для комментария, чтобы он выстроился правильно:</a:t>
            </a:r>
          </a:p>
          <a:p>
            <a:endParaRPr lang="ru-RU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ru-RU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Вы можете видеть, что каждая из этих команд хранится в стеке отмены, а каждая новая команда помещается сверху. Когда вы работаете со стеком, добавление новых элементов, подобных этому, называется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push.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35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Теперь вы решили отменить все три изменения, поэтому вы нажимаете команду отмены. Далее берется элемент в верхней части стека, который делал отступ для комментария, и удаляется из стека:</a:t>
            </a:r>
          </a:p>
          <a:p>
            <a:endParaRPr lang="ru-RU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Ваш редактор отменяет отступ, а стек отмены теперь содержит два элемента. Эта операция противоположна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push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 обычно называется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pop.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47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Когда вы снова нажмете кнопку «Отменить», из стека выскочит следующий предмет:</a:t>
            </a:r>
          </a:p>
          <a:p>
            <a:endParaRPr lang="ru-RU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Удалится элемент «</a:t>
            </a:r>
            <a:r>
              <a:rPr lang="en-US" b="0" i="1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Delete Word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»,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оставляя только одну операцию в стеке.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765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Наконец, если вы нажмете Отменить в третий раз, то последний элемент будет вытолкнут из стека:</a:t>
            </a:r>
          </a:p>
          <a:p>
            <a:endParaRPr lang="ru-RU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Стек отмены теперь пуст. Повторное нажатие кнопки «Отменить» после этого не даст никакого эффекта, поскольку ваш стек отмены пуст, по крайней мере, в большинстве редакторов. Вы увидите, что произойдет, когда вы вызовете .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pop()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пустого стека в описании реализации ниже.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72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Есть несколько вариантов, когда вы реализуете стек в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Python.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Эта статья не охватывает все из них, только основные, которые будут соответствовать почти всем вашим потребностям. Мы сосредоточимся на использовании структур данных, которые являются частью библиотеки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 не используют сторонних пакетов.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75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 этом случае нам обязательно нужно проверить, есть ли у </a:t>
            </a:r>
            <a:r>
              <a:rPr lang="en-US" dirty="0"/>
              <a:t>clients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какие-то элементы, потому что, если вызвать </a:t>
            </a:r>
            <a:r>
              <a:rPr lang="en-US" dirty="0"/>
              <a:t>pop()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для пустого списка, мы получим </a:t>
            </a:r>
            <a:r>
              <a:rPr lang="en-US" dirty="0" err="1"/>
              <a:t>IndexError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Давайте сымитируем реальный сценарий с использованием этих двух функций: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Удаление элемента в начале объекта «список» имеет важное значение. На самом деле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Python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перемещает каждый элемент в списке, чтобы откорректировать занятость первого элемента в памяти. Это дорогостоящая операция со значительной временной сложностью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O(n).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Так что имеет смысл рассмотреть альтернативное решение — двухсторонние очереди.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19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Встроенная структура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которую вы, вероятно, часто используете в своих программах, может использоваться и в качестве стека. Вместо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push()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можно использовать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добавления новых элементов в верхнюю часть стека, в то время как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pop()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удаляет элементы в порядке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LIFO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последней команде вы можете видеть, что список вызовет </a:t>
            </a:r>
            <a:r>
              <a:rPr lang="en-US" b="1" i="0" u="none" strike="noStrike" dirty="0" err="1">
                <a:solidFill>
                  <a:srgbClr val="444444"/>
                </a:solidFill>
                <a:effectLst/>
                <a:latin typeface="inherit"/>
              </a:rPr>
              <a:t>IndexError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если вы вызовете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pop()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пустом стеке.</a:t>
            </a:r>
          </a:p>
          <a:p>
            <a:pPr algn="l" fontAlgn="base"/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имеет преимущество, в том что он прост и вы знаете, как он работает и, вероятно, уже использовали его в своих программах.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 сожалению, у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есть несколько недостатков по сравнению с другими структурами данных. Самая большая проблема заключается в том, что он может столкнуться с проблемами по скорости по мере увеличение размера данных. Элементы в списке хранятся с целью обеспечения быстрого доступа к случайным элементам в списке. На низком уровне это означает, что элементы хранятся рядом друг с другом в памяти.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Если ваш стек становится больше, чем блок памяти, в котором он находится на данный момент, то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должен сделать некоторое дополнительное выделения памяти. Это может привести к тому, что некоторые вызовы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будут занимать намного больше времени, чем другие.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Есть и менее серьезная проблема. Если вы используете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insert()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добавления элемента в ваш стек в позиции, отличной от конца, это может занять гораздо больше времени. Однако обычно это не то, что вы делаете со стеком.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Следующая структура данных поможет вам обойти проблему перераспределения памяти.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335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Модуль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collection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содержит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который полезен для создания стеков.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переводиться как «колода» и означает «двусторонняя очередь».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Вы можете использовать те же методы для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которые мы видели выше для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list,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.append()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 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 fontAlgn="base"/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Это выглядит почти идентично приведенному выше примеру со списком. В этот момент вам может быть интересно, почему разработчики ядра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создают две структуры данных, которые выглядят одинаково.</a:t>
            </a:r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884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Как вы видели в обсуждении списка выше, он был построен на блоках непрерывной памяти, что означает, что элементы в списке хранятся рядом друг с другом:</a:t>
            </a:r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Это отлично работает для нескольких операций, таких как индексация в списке. Так получение элемента по индексу </a:t>
            </a:r>
            <a:r>
              <a:rPr lang="en-US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myList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[3]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работает быстро, так как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точно знает, где искать в памяти. Эта схема памяти также позволяет хорошо работать со срезами списков.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066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Непрерывное расположение памяти – причина, по которой списку может потребоваться больше времени для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одних объектов, чем других. Если блок смежной памяти заполнен, то ему потребуется получить другой блок, который может занять намного больше времени, чем обычный .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append():</a:t>
            </a: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 другой стороны, основан на двусвязном списке. В структуре связанного списка каждая запись хранится в своем собственном блоке памяти и имеет ссылку на следующую запись в списке.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Дважды связанный список точно такой же, за исключением того, что каждая запись имеет ссылки как на предыдущую, так и на следующую запись в списке. Это позволяет вам легко добавлять узлы в любой конец списка.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60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Добавление новой записи в структуру связанного списка требует только установки ссылки на новую запись так, чтобы она указывала на текущую вершину стека, а затем указывала вершину стека на новую запись:</a:t>
            </a:r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endParaRPr lang="en-US" b="0" i="0" u="none" strike="noStrike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Однако это постоянное добавление и удаление записей в стеке сопряжено с компромиссом. Получение данных по индексу </a:t>
            </a:r>
            <a:r>
              <a:rPr lang="en-US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myDeque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[3]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медленнее, чем для списка, потому что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должен пройти через каждый узел списка, чтобы добраться до третьего элемента.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К счастью, вы редко будете выполнять случайную индексацию или использовать срезы в стеке. Большинство операций над стеком будут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push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или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Операции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 постоянным временем делают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отличным выбором для реализации стека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если ваш код не использует многопоточность.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519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Стеки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могут быть полезны и в многопоточных программах.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Два варианта, которые вы видели до сих пор,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ведут себя по-разному, если в вашей программе есть потоки.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Начнем с более простого,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запомните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вы никогда не должны использовать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какой-либо структуры данных, к которой могут обращаться несколько потоков. Список не является </a:t>
            </a:r>
            <a:r>
              <a:rPr lang="ru-RU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потокобезопасным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fontAlgn="base"/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Примечание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 Если вам нужно освежить в памяти информацию о безопасности потоков и условиях гонки, ознакомьтесь с </a:t>
            </a:r>
            <a:r>
              <a:rPr lang="ru-RU" b="0" i="0" u="none" strike="noStrike" dirty="0">
                <a:solidFill>
                  <a:srgbClr val="289DCC"/>
                </a:solidFill>
                <a:effectLst/>
                <a:latin typeface="inherit"/>
                <a:hlinkClick r:id="rId3"/>
              </a:rPr>
              <a:t>Введение в потоки в </a:t>
            </a:r>
            <a:r>
              <a:rPr lang="en-US" b="0" i="0" u="none" strike="noStrike" dirty="0">
                <a:solidFill>
                  <a:srgbClr val="289DCC"/>
                </a:solidFill>
                <a:effectLst/>
                <a:latin typeface="inherit"/>
                <a:hlinkClick r:id="rId3"/>
              </a:rPr>
              <a:t>Python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en-US" b="0" i="0" u="none" strike="noStrike" dirty="0">
                <a:solidFill>
                  <a:srgbClr val="289DCC"/>
                </a:solidFill>
                <a:effectLst/>
                <a:latin typeface="inherit"/>
                <a:hlinkClick r:id="rId4"/>
              </a:rPr>
              <a:t>An Intro to Threading in Python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).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Однако, с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немного иначе. Если вы прочтете документацию по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ней будет четко указано, что обе операции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являются атомарными, то есть они не будут прерваны другим потоком.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Так что если вы ограничитесь использованием только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append()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pop()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то у вас не будет проблем с потоками.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Проблема использования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многопоточной среде заключается в том, что в этом классе есть и другие методы, которые специально не предназначены для атомарной работы и не являются поточно-ориентированными.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Таким образом, хотя можно создать </a:t>
            </a:r>
            <a:r>
              <a:rPr lang="ru-RU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потокобезопасный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стек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 использованием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это подвергает вас опасности тому, что кто-то в будущем злоупотребит им и вызовет условия гонки.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Хорошо, если вы работаете с потоками, вы не можете использовать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стека и, вероятно, не захотите использовать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стека, так как же вы можно построить стек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многопоточной программы?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Ответ находится в модуле очереди, </a:t>
            </a:r>
            <a:r>
              <a:rPr lang="en-US" b="0" i="0" u="none" strike="noStrike" dirty="0">
                <a:solidFill>
                  <a:srgbClr val="289DCC"/>
                </a:solidFill>
                <a:effectLst/>
                <a:latin typeface="inherit"/>
                <a:hlinkClick r:id="rId5"/>
              </a:rPr>
              <a:t>queue.LifoQueue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Помните, как вы узнали, что стеки работают по принципу «последний пришел / первый вышел»? Ну, вот что означает «</a:t>
            </a:r>
            <a:r>
              <a:rPr lang="en-US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Lifo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»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 </a:t>
            </a:r>
            <a:r>
              <a:rPr lang="en-US" b="1" i="0" u="none" strike="noStrike" dirty="0" err="1">
                <a:solidFill>
                  <a:srgbClr val="444444"/>
                </a:solidFill>
                <a:effectLst/>
                <a:latin typeface="inherit"/>
              </a:rPr>
              <a:t>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то время как интерфейс для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похожи, </a:t>
            </a:r>
            <a:r>
              <a:rPr lang="en-US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использует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put()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ru-RU" b="1" i="0" u="none" strike="noStrike" dirty="0">
                <a:solidFill>
                  <a:srgbClr val="444444"/>
                </a:solidFill>
                <a:effectLst/>
                <a:latin typeface="inherit"/>
              </a:rPr>
              <a:t>.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get()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для добавления и удаления данных из стека: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отличие от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deque, </a:t>
            </a:r>
            <a:r>
              <a:rPr lang="en-US" b="1" i="0" u="none" strike="noStrike" dirty="0" err="1">
                <a:solidFill>
                  <a:srgbClr val="444444"/>
                </a:solidFill>
                <a:effectLst/>
                <a:latin typeface="inherit"/>
              </a:rPr>
              <a:t>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разработан так, чтобы быть полностью поточно-ориентированным. Все его методы безопасны для использования в многопоточной среде. Он также добавляет дополнительные тайм-ауты для своих операций, которые часто могут быть обязательной функцией в многопоточных программах.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Однако такая полная безопасность потоков обходится дорого. Чтобы достичь этой безопасности, </a:t>
            </a:r>
            <a:r>
              <a:rPr lang="en-US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должен выполнять немного больше работы над каждой операцией, а это значит, что это займет немного больше времени.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Зачастую это небольшое замедление не влияет на общую скорость вашей программы, но если вы измерите свою производительность и обнаружите, что ваши операции со стеком являются узким местом, тогда стоит осторожно перейти на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234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В общем случае, вы должны использовать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если вы не используете многопоточность. Если вы используете многопоточность, то вам следует использовать </a:t>
            </a:r>
            <a:r>
              <a:rPr lang="en-US" b="1" i="0" u="none" strike="noStrike" dirty="0" err="1">
                <a:solidFill>
                  <a:srgbClr val="444444"/>
                </a:solidFill>
                <a:effectLst/>
                <a:latin typeface="inherit"/>
              </a:rPr>
              <a:t>LifoQueue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 fontAlgn="base"/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Список может быть прост, но его следует избегать, потому что он может иметь проблемы с перераспределением памяти. Интерфейсы для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list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идентичны, и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не имеет этих проблем, что делает 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inherit"/>
              </a:rPr>
              <a:t>deque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лучшим выбором для вашего </a:t>
            </a:r>
            <a:r>
              <a:rPr lang="ru-RU" b="0" i="0" u="none" strike="noStrike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непоточного</a:t>
            </a:r>
            <a:r>
              <a:rPr lang="ru-RU" b="0" i="0" u="none" strike="noStrike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стека </a:t>
            </a:r>
            <a:r>
              <a:rPr lang="en-US" b="0" i="0" u="none" strike="noStrike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Python.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66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Тип данных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deque —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это двухсторонняя очередь. Из-за этой «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двухсторонности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» в ней можно вставлять и удалять элементы с обеих сторон, что и делает е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идеальным типом данных для системы управления клиентскими чатами.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75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280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Давайте сравним эту функцию у списка и двухсторонней очереди. Рассмотрим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упрощ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нный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вариант, в котором акцент специально сделан на удалении первого элемента очереди ожидания: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Тип данных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deque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доступен через модуль </a:t>
            </a:r>
            <a:r>
              <a:rPr lang="en-US" dirty="0"/>
              <a:t>collections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Чтобы сравнить их эффективность, мы используем функцию </a:t>
            </a:r>
            <a:r>
              <a:rPr lang="en-US" dirty="0" err="1"/>
              <a:t>timeit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которая может вычислять среднюю длительность выполнения для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определ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нной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операции. Аналогично методу </a:t>
            </a:r>
            <a:r>
              <a:rPr lang="en-US" dirty="0"/>
              <a:t>pop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для списков в двухсторонних очередях первый элемент с левой стороны типа данных </a:t>
            </a:r>
            <a:r>
              <a:rPr lang="en-US" dirty="0"/>
              <a:t>deque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удаляется с помощью метода </a:t>
            </a:r>
            <a:r>
              <a:rPr lang="en-US" dirty="0" err="1"/>
              <a:t>popleft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99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 этой настройкой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функВ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этом банальном примере преимущество производительности двухсторонних очередей по сравнению со списками кажется не столь уж заметным. Но для </a:t>
            </a:r>
            <a:br>
              <a:rPr lang="ru-RU" dirty="0"/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корпоративных приложений даже небольшая экономия может принести существенный результат. 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ции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можно выполнить сравнение несколько раз — для разного количества элементов.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94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Важно и то, что использование типа данных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deque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не сопряжено с какими-то дополнительными сложностями, так как двухсторонняя очередь входит в состав стандартной библиотеки. Так почему бы не порадовать себя повышением производительности, если вс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что для этого нужно, — обратиться к встроенному типу данных?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Вот модифицированная версия прототипа приложения: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ru-RU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Заключение</a:t>
            </a:r>
          </a:p>
          <a:p>
            <a:br>
              <a:rPr lang="ru-RU" dirty="0"/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Мы рассмотрели двухстороннюю очередь в качестве альтернативной модели данных, способной заменить списки, если в приложении нужен акцент на использовании метода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FIFO.</a:t>
            </a:r>
            <a:br>
              <a:rPr lang="en-US" dirty="0"/>
            </a:br>
            <a:br>
              <a:rPr lang="en-US" dirty="0"/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Поскольку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deque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представляет собой двухстороннюю структуру последовательности данных, она предназначена для операций, в которых элементы добавляются или удаляются с обеих сторон. </a:t>
            </a:r>
            <a:br>
              <a:rPr lang="ru-RU" dirty="0"/>
            </a:b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Так что при выборе модели данных не обязательно ограничиваться только списками или другими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распростран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ë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нными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типами данных. Когда у бизнеса возникает конкретный запрос, например на использование метода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FIFO,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нужно рассматривать и альтернативные модели данных.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72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Очередь с приоритетом - абстрактный тип данных, поддерживающий две обязательные операции - добавить элемент и извлечь максимум (минимум). Предполагается, что для каждого элемента можно вычислить его приоритет - действительное число или в общем случае элемент линейно упорядоченного множества.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127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Методы</a:t>
            </a:r>
          </a:p>
          <a:p>
            <a:endParaRPr lang="ru-RU" dirty="0"/>
          </a:p>
          <a:p>
            <a:endParaRPr lang="ru-RU" dirty="0"/>
          </a:p>
          <a:p>
            <a:pPr algn="l"/>
            <a:r>
              <a:rPr lang="ru-RU" b="0" i="0" u="none" strike="noStrike" dirty="0">
                <a:solidFill>
                  <a:srgbClr val="007BFF"/>
                </a:solidFill>
                <a:effectLst/>
                <a:latin typeface="-apple-system"/>
                <a:hlinkClick r:id="rId3" tooltip="Реализация очереди приоритетов."/>
              </a:rPr>
              <a:t>Очередь с приоритетами</a:t>
            </a:r>
            <a:r>
              <a:rPr lang="ru-RU" b="0" i="0" u="none" strike="noStrike" baseline="30000" dirty="0">
                <a:solidFill>
                  <a:srgbClr val="007BFF"/>
                </a:solidFill>
                <a:effectLst/>
                <a:latin typeface="-apple-system"/>
                <a:hlinkClick r:id="rId4"/>
              </a:rPr>
              <a:t>[1]</a:t>
            </a: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 широко используется для </a:t>
            </a:r>
            <a:r>
              <a:rPr lang="ru-RU" b="0" i="0" u="none" strike="noStrike" dirty="0">
                <a:solidFill>
                  <a:srgbClr val="007BFF"/>
                </a:solidFill>
                <a:effectLst/>
                <a:latin typeface="-apple-system"/>
                <a:hlinkClick r:id="rId5" tooltip="Модуль heapq, кучи в Python."/>
              </a:rPr>
              <a:t>кучи</a:t>
            </a: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 и представляет собой несколько проблем с реализацией: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Стабильность сортировки: как получить две задачи с одинаковыми приоритетами в том порядке, в котором они были добавлены изначально?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Прерывания сравнения </a:t>
            </a:r>
            <a:r>
              <a:rPr lang="ru-RU" b="0" i="0" u="none" strike="noStrike" dirty="0">
                <a:solidFill>
                  <a:srgbClr val="007BFF"/>
                </a:solidFill>
                <a:effectLst/>
                <a:latin typeface="-apple-system"/>
                <a:hlinkClick r:id="rId6" tooltip="Кортеж tuple в Python."/>
              </a:rPr>
              <a:t>кортежей</a:t>
            </a: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 для пар (приоритет, задача), если приоритеты равны и задачи не имеют порядка сравнения по умолчанию.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Если приоритет задачи меняется, как переместить ее на новую позицию в куче?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Или, если нужно удалить отложенную задачу, как ее найти и удалить из очереди?</a:t>
            </a:r>
          </a:p>
          <a:p>
            <a:pPr algn="l"/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Решение первых двух проблем заключается в сохранении записей в виде трехэлементного </a:t>
            </a:r>
            <a:r>
              <a:rPr lang="ru-RU" b="0" i="0" u="none" strike="noStrike" dirty="0">
                <a:solidFill>
                  <a:srgbClr val="007BFF"/>
                </a:solidFill>
                <a:effectLst/>
                <a:latin typeface="-apple-system"/>
                <a:hlinkClick r:id="rId7" tooltip="Список list в Python."/>
              </a:rPr>
              <a:t>списка</a:t>
            </a:r>
            <a:r>
              <a:rPr lang="ru-RU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, включающего приоритет, количество записей и задачу. Счетчик записей служит для разрешения конфликтов, поэтому две задачи с одинаковым приоритетом возвращаются в порядке их добавления. И поскольку нет двух одинаковых счетчиков записей, сравнение кортежей никогда не будет пытаться напрямую сравнить две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3505B-43E9-5845-AE6D-BC1CCC52F26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50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FCD5B-88A8-5226-EFFB-1E757FDC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5E754C-D9E8-8021-B4C1-74CBE8C21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4DCEF0-7910-3383-89BD-281E7417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639944-A992-4CB2-887D-5B09CAAA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B1907A-96FA-3BE0-64FA-887B06AE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00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D18B3-FE19-0D11-B32C-AC103A06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23E326-C7AB-A47B-230A-E37974273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BD73D6-9431-7AB2-D1A1-DEA7BA4E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666B-3E5C-C2CF-A512-0B177DDE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E3B9CE-B26D-F64E-67CE-CA950F82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31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A7C939-BD72-E80D-2599-B51C92BEE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986014-94DA-B64E-7A3A-77ED57BEB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6AA487-13CC-BDB6-57CC-0D77E849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23214F-ACA9-0563-DE6C-63B53AA9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0E100E-1E81-D398-01B8-7297CDEB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52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A5054-5072-A821-0DBC-5D6E470A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FC40F-78E7-3115-F59B-7D80A021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D9C67D-21BD-5EE0-FC31-7D990DD9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21AF48-1625-4635-95C1-1501094D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97B8EB-D521-9B05-39A0-1EA03D6C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24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CA092-255A-7437-9FDA-FC5F80A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68BCE-C58F-510F-A4AB-6E0AD56F9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D8DFF-3291-AEE1-09C4-CC9D02C8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C2D9B4-B23F-FF36-7233-0F53F361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307A72-DAC5-E88C-4ABE-24F53F75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06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1705C6-F446-E2D1-14CE-94C512E4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EACFFB-0477-8033-F367-B7BB14FEB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ED3D42-CFD9-3000-7D71-811767E3F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D98D64-7C2B-759E-28B5-ED93FB16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C74FF-6C57-13B4-82BC-CC75B025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9C2063-8415-C79C-AC2F-6C56970E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86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A2122-1FC0-8635-6E35-8BAD69D6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C23130-3DDD-16C2-1003-A5F5B4298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8BDEA-2FE2-A696-5301-7EE7855BB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011C17-2908-4EDB-0AF7-B09A27820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01ECBA-7636-173A-3813-7C105E524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3E9283-1F15-3202-51E1-A33973675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8AE306-483C-BCBE-5003-A8E1B512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482DE3D-3957-86FE-2C2B-D6FAA6CE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62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32070-8AC1-EA90-EF75-46666082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A60EED-8B43-29D2-B928-A7C520E4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8BE665-DD67-E7DB-2669-1B41C8FF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4079AA-A93F-747A-B6D5-EA3AD468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3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3DCD3A-B604-416D-ED99-63E8E0D7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9979F7-73EE-CC8C-C721-93E1D956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9CF6A4-E528-8F69-9F79-DF4E1DDB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70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BF9C1-8D3D-B6B6-E0B2-3454972D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397F3-A322-115D-39DD-43344564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906B44-A905-14C6-D85A-1A7E57F0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600441-71E8-B0E5-630B-3F6C85FF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DF3D2-916C-4FB3-A7F0-B0DC5C8D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5D759-B6D7-1977-31C5-CA0C0F60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99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56DB1-2E44-2BAD-B200-9B673FC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B63564B-54E3-94DF-4478-3DD6C5883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FA233-C123-B7C7-F5E5-3674AD256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812FB2-D6CB-3CC8-99FB-7C155EA5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63BAEF-E569-7AB7-9F83-B21C1E2B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A01C2F-4404-1476-8050-C2547FF4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58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671-8BE1-41C5-A2FB-AB3E7681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A3C85F-592A-F758-8BEA-E63C68E71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2F076F-1BEA-D93E-539E-D11B31736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7BD73-B604-EB4C-ADEE-6412236A1AC5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9AFC4-805D-BF40-CCE0-A8599BE17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A6087C-45EF-8CC8-C5DA-CE0B1329F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2BAF-5687-D94C-8C84-8D69785B9A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4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B53BA-7003-4884-C8F9-A081CFB8C6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Информатика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6F76D9-3DC1-E71B-409B-1F7E282F8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Баранов М.А.</a:t>
            </a:r>
          </a:p>
          <a:p>
            <a:r>
              <a:rPr lang="ru-RU" dirty="0"/>
              <a:t>Осень 2023</a:t>
            </a:r>
          </a:p>
        </p:txBody>
      </p:sp>
    </p:spTree>
    <p:extLst>
      <p:ext uri="{BB962C8B-B14F-4D97-AF65-F5344CB8AC3E}">
        <p14:creationId xmlns:p14="http://schemas.microsoft.com/office/powerpoint/2010/main" val="174471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9C5641-3343-79D3-889A-E0F2AC3A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54"/>
            <a:ext cx="7772400" cy="57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3FEE6C-322B-26BF-B1DD-9B5A2C42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70660"/>
            <a:ext cx="7772400" cy="25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82CD1A-34FB-2E78-2D56-E5EF446F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70660"/>
            <a:ext cx="7772400" cy="25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55CB92-9DFB-F57E-B51C-C684D207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99605"/>
            <a:ext cx="7772400" cy="36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90D360-790D-F9F8-A87A-C49FF462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54"/>
            <a:ext cx="7772400" cy="57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4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C0CF55-674F-639A-2EEC-CE51F9FD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54"/>
            <a:ext cx="7772400" cy="57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A8AA7F-45BE-C955-A20A-48DF710A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1" y="2387430"/>
            <a:ext cx="11343804" cy="2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9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48CFEC-A4C5-649A-447F-5B20C3AF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7858"/>
            <a:ext cx="7772400" cy="4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AD9ADC-8235-CD0C-3C93-7193D08C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4231"/>
            <a:ext cx="7772400" cy="33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8FD63-98CD-8F20-2720-84DAD25F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C5037E-0CB7-32FB-8244-2CBF4E0A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DAE85-8C73-D55F-9286-AE4F718E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1905"/>
            <a:ext cx="7772400" cy="61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533CF2-1338-6216-E1BA-942A1284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27268"/>
            <a:ext cx="7772400" cy="52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8E3865-2442-14B0-3640-043E3776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27268"/>
            <a:ext cx="7772400" cy="52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520BB1-7743-3281-912A-54BA8E88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27268"/>
            <a:ext cx="7772400" cy="52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8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C61D51-57AC-F79A-BB39-B4D2413C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27268"/>
            <a:ext cx="7772400" cy="52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E5A3FA-1A8D-69AF-5236-B5536A205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11491"/>
            <a:ext cx="7772400" cy="46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2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B88A11-53DA-B232-D766-84129F17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11491"/>
            <a:ext cx="7772400" cy="46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66807-C859-94F6-E42C-BC2528DA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стека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8E9DF-7FEF-355F-CBCB-AA3629CA3D0F}"/>
              </a:ext>
            </a:extLst>
          </p:cNvPr>
          <p:cNvSpPr txBox="1"/>
          <p:nvPr/>
        </p:nvSpPr>
        <p:spPr>
          <a:xfrm>
            <a:off x="838200" y="1913804"/>
            <a:ext cx="1010730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800" b="0" i="0" u="none" strike="noStrike" dirty="0">
                <a:effectLst/>
              </a:rPr>
              <a:t>Мы посмотрим на следующие реализации стека: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</a:rPr>
              <a:t>list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effectLst/>
              </a:rPr>
              <a:t>collections.deque</a:t>
            </a:r>
            <a:endParaRPr lang="en-US" sz="2800" b="0" i="0" u="none" strike="noStrike" dirty="0"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effectLst/>
              </a:rPr>
              <a:t>queue.LifoQueue</a:t>
            </a:r>
            <a:endParaRPr lang="en-US" sz="2800" b="0" i="0" u="none" strike="noStrike" dirty="0">
              <a:effectLst/>
            </a:endParaRPr>
          </a:p>
          <a:p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15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AF2AB-9073-63B4-27B9-7BD08D11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Использование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list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для создания стека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68B51F-1DB3-7E54-92AD-4474EBF3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21" y="1798778"/>
            <a:ext cx="9686157" cy="41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43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2A561-478F-7377-379A-57FAD6F3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Использование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collection.deque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для создания стека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47BF6-DED2-4B07-82DC-B763FE15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82" y="1690688"/>
            <a:ext cx="9657035" cy="42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27AA5-854D-372C-B502-CFA5C415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Зачем нужен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deque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если есть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list?</a:t>
            </a:r>
            <a:b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1B56F3-99C6-8F18-BA93-7C7E28C6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48192"/>
            <a:ext cx="7772400" cy="33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FE56EF-9940-462F-B64F-6CF73ECE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1905"/>
            <a:ext cx="7772400" cy="61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C0791-BCA4-DF64-0922-6CC77081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726"/>
            <a:ext cx="7772400" cy="28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0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A035FD-1BDD-7BED-B026-08E881B3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37174"/>
            <a:ext cx="7772400" cy="25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E39BB-3CCA-62D3-6D7F-DAC25B36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Python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стеки и многопоточность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16D12-836D-1411-11AF-14B6B4D6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85" y="1297538"/>
            <a:ext cx="9472429" cy="51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3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45B5-A7CA-B766-8359-9572DA22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Стеки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Python: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какую реализацию следует использовать?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73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4953ED-D513-BE36-737B-9A7D6945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1905"/>
            <a:ext cx="7772400" cy="61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2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047ADD-D208-3691-D21E-6B6F3C2F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1905"/>
            <a:ext cx="7772400" cy="61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3C4ACC-CF48-C0EA-AA6F-1A340036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1905"/>
            <a:ext cx="7772400" cy="61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9832E-7D06-1A31-2E61-F1841148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FIFO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и списки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14E44C4-B2A1-1DF0-4084-E57016A3A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4450" y="2013744"/>
            <a:ext cx="9563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E65497-CAB0-9E46-2608-3AA2A540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3652"/>
            <a:ext cx="7772400" cy="41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2EC3A4-A7BB-8F64-FD83-BA77C5EF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1191"/>
            <a:ext cx="7772400" cy="5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3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2481</Words>
  <Application>Microsoft Macintosh PowerPoint</Application>
  <PresentationFormat>Широкоэкранный</PresentationFormat>
  <Paragraphs>143</Paragraphs>
  <Slides>33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Fira Sans</vt:lpstr>
      <vt:lpstr>inherit</vt:lpstr>
      <vt:lpstr>Open Sans</vt:lpstr>
      <vt:lpstr>Тема Office</vt:lpstr>
      <vt:lpstr>Информатика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FIFO и списки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стека в Python</vt:lpstr>
      <vt:lpstr>Использование list для создания стека</vt:lpstr>
      <vt:lpstr>Использование collection.deque для создания стека</vt:lpstr>
      <vt:lpstr>Зачем нужен deque если есть list? </vt:lpstr>
      <vt:lpstr>Презентация PowerPoint</vt:lpstr>
      <vt:lpstr>Презентация PowerPoint</vt:lpstr>
      <vt:lpstr>Python стеки и многопоточность</vt:lpstr>
      <vt:lpstr>Стеки Python: какую реализацию следует использовать?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Информатика</dc:title>
  <dc:creator>Maksim Baranov</dc:creator>
  <cp:lastModifiedBy>Maksim Baranov</cp:lastModifiedBy>
  <cp:revision>1</cp:revision>
  <dcterms:created xsi:type="dcterms:W3CDTF">2023-10-27T18:06:36Z</dcterms:created>
  <dcterms:modified xsi:type="dcterms:W3CDTF">2023-10-27T18:30:00Z</dcterms:modified>
</cp:coreProperties>
</file>